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62" r:id="rId4"/>
    <p:sldId id="282" r:id="rId5"/>
    <p:sldId id="284" r:id="rId6"/>
    <p:sldId id="263" r:id="rId7"/>
    <p:sldId id="285" r:id="rId8"/>
    <p:sldId id="286" r:id="rId9"/>
    <p:sldId id="287" r:id="rId10"/>
    <p:sldId id="288" r:id="rId11"/>
    <p:sldId id="290" r:id="rId12"/>
    <p:sldId id="291" r:id="rId13"/>
    <p:sldId id="292" r:id="rId14"/>
    <p:sldId id="274" r:id="rId15"/>
    <p:sldId id="293" r:id="rId16"/>
    <p:sldId id="294" r:id="rId17"/>
    <p:sldId id="295" r:id="rId18"/>
    <p:sldId id="296" r:id="rId19"/>
    <p:sldId id="297" r:id="rId20"/>
    <p:sldId id="29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Rakshabandhan%20dairy%20milk.mp4" TargetMode="Externa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Rakshabandan%20Ad.mp4" TargetMode="Externa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Rakshabandhan%20ads%20Castrol.mp4"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space%20elevator.mp4"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MHRM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304800" y="990600"/>
            <a:ext cx="8610600" cy="6001643"/>
          </a:xfrm>
          <a:prstGeom prst="rect">
            <a:avLst/>
          </a:prstGeom>
          <a:noFill/>
        </p:spPr>
        <p:txBody>
          <a:bodyPr wrap="square" rtlCol="0">
            <a:spAutoFit/>
          </a:bodyPr>
          <a:lstStyle/>
          <a:p>
            <a:r>
              <a:rPr lang="en-US" sz="3200" b="1" u="sng" dirty="0" smtClean="0">
                <a:solidFill>
                  <a:srgbClr val="FFFF00"/>
                </a:solidFill>
                <a:cs typeface="Aharoni" pitchFamily="2" charset="-79"/>
              </a:rPr>
              <a:t>6</a:t>
            </a:r>
            <a:r>
              <a:rPr lang="en-US" sz="3200" b="1" u="sng" dirty="0" smtClean="0">
                <a:solidFill>
                  <a:srgbClr val="FFFF00"/>
                </a:solidFill>
                <a:latin typeface="Aharoni" pitchFamily="2" charset="-79"/>
                <a:cs typeface="Aharoni" pitchFamily="2" charset="-79"/>
              </a:rPr>
              <a:t>. Focused on Customers :-</a:t>
            </a:r>
          </a:p>
          <a:p>
            <a:pPr>
              <a:buFont typeface="Wingdings" pitchFamily="2" charset="2"/>
              <a:buChar char="Ø"/>
            </a:pPr>
            <a:r>
              <a:rPr lang="en-US" sz="3200" b="1" dirty="0" smtClean="0">
                <a:solidFill>
                  <a:schemeClr val="bg1"/>
                </a:solidFill>
                <a:latin typeface="Aharoni" pitchFamily="2" charset="-79"/>
                <a:cs typeface="Aharoni" pitchFamily="2" charset="-79"/>
              </a:rPr>
              <a:t>All factors are focused on customers satisfaction.</a:t>
            </a:r>
          </a:p>
          <a:p>
            <a:pPr>
              <a:buFont typeface="Wingdings" pitchFamily="2" charset="2"/>
              <a:buChar char="Ø"/>
            </a:pPr>
            <a:endParaRPr lang="en-US" sz="3200" b="1" dirty="0" smtClean="0">
              <a:solidFill>
                <a:schemeClr val="bg1"/>
              </a:solidFill>
              <a:latin typeface="Aharoni" pitchFamily="2" charset="-79"/>
              <a:cs typeface="Aharoni" pitchFamily="2" charset="-79"/>
            </a:endParaRPr>
          </a:p>
          <a:p>
            <a:pPr>
              <a:buFont typeface="Wingdings" pitchFamily="2" charset="2"/>
              <a:buChar char="Ø"/>
            </a:pPr>
            <a:r>
              <a:rPr lang="en-US" sz="3200" b="1" dirty="0" smtClean="0">
                <a:solidFill>
                  <a:schemeClr val="bg1"/>
                </a:solidFill>
                <a:latin typeface="Aharoni" pitchFamily="2" charset="-79"/>
                <a:cs typeface="Aharoni" pitchFamily="2" charset="-79"/>
              </a:rPr>
              <a:t>Without customers no one can survive </a:t>
            </a:r>
          </a:p>
          <a:p>
            <a:pPr>
              <a:buFont typeface="Wingdings" pitchFamily="2" charset="2"/>
              <a:buChar char="Ø"/>
            </a:pPr>
            <a:r>
              <a:rPr lang="en-US" sz="3200" b="1" dirty="0" smtClean="0">
                <a:solidFill>
                  <a:schemeClr val="bg1"/>
                </a:solidFill>
                <a:latin typeface="Aharoni" pitchFamily="2" charset="-79"/>
                <a:cs typeface="Aharoni" pitchFamily="2" charset="-79"/>
              </a:rPr>
              <a:t>Change product, price, place, promotion only for satisfying customers and maintain long term relationship.</a:t>
            </a:r>
          </a:p>
          <a:p>
            <a:pPr>
              <a:buFont typeface="Wingdings" pitchFamily="2" charset="2"/>
              <a:buChar char="Ø"/>
            </a:pPr>
            <a:r>
              <a:rPr lang="en-US" sz="3200" b="1" dirty="0" smtClean="0">
                <a:solidFill>
                  <a:schemeClr val="bg1"/>
                </a:solidFill>
                <a:latin typeface="Aharoni" pitchFamily="2" charset="-79"/>
                <a:cs typeface="Aharoni" pitchFamily="2" charset="-79"/>
              </a:rPr>
              <a:t>Now a days Holistic approach of Marketing </a:t>
            </a:r>
          </a:p>
          <a:p>
            <a:pPr>
              <a:buFont typeface="Wingdings" pitchFamily="2" charset="2"/>
              <a:buChar char="Ø"/>
            </a:pPr>
            <a:endParaRPr lang="en-US" sz="3200" b="1" dirty="0" smtClean="0">
              <a:solidFill>
                <a:schemeClr val="bg1"/>
              </a:solidFill>
              <a:latin typeface="Aharoni" pitchFamily="2" charset="-79"/>
              <a:cs typeface="Aharoni" pitchFamily="2" charset="-79"/>
            </a:endParaRPr>
          </a:p>
          <a:p>
            <a:endParaRPr lang="en-US" sz="3200" b="1"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838200" y="990600"/>
            <a:ext cx="7696200" cy="3600986"/>
          </a:xfrm>
          <a:prstGeom prst="rect">
            <a:avLst/>
          </a:prstGeom>
          <a:noFill/>
        </p:spPr>
        <p:txBody>
          <a:bodyPr wrap="square" rtlCol="0">
            <a:spAutoFit/>
          </a:bodyPr>
          <a:lstStyle/>
          <a:p>
            <a:r>
              <a:rPr lang="en-US" sz="3200" b="1" u="sng" dirty="0" smtClean="0">
                <a:solidFill>
                  <a:srgbClr val="FFFF00"/>
                </a:solidFill>
                <a:latin typeface="+mj-lt"/>
                <a:cs typeface="Aharoni" pitchFamily="2" charset="-79"/>
              </a:rPr>
              <a:t>7</a:t>
            </a:r>
            <a:r>
              <a:rPr lang="en-US" sz="3200" b="1" u="sng" dirty="0" smtClean="0">
                <a:solidFill>
                  <a:schemeClr val="bg1"/>
                </a:solidFill>
                <a:latin typeface="Aharoni" pitchFamily="2" charset="-79"/>
                <a:cs typeface="Aharoni" pitchFamily="2" charset="-79"/>
              </a:rPr>
              <a:t>. </a:t>
            </a:r>
            <a:r>
              <a:rPr lang="en-US" sz="3200" b="1" u="sng" dirty="0" smtClean="0">
                <a:solidFill>
                  <a:srgbClr val="FFFF00"/>
                </a:solidFill>
                <a:latin typeface="Aharoni" pitchFamily="2" charset="-79"/>
                <a:cs typeface="Aharoni" pitchFamily="2" charset="-79"/>
              </a:rPr>
              <a:t>Goals of the organisation </a:t>
            </a:r>
            <a:r>
              <a:rPr lang="en-US" sz="3200" b="1" u="sng" dirty="0" smtClean="0">
                <a:solidFill>
                  <a:schemeClr val="bg1"/>
                </a:solidFill>
                <a:latin typeface="Aharoni" pitchFamily="2" charset="-79"/>
                <a:cs typeface="Aharoni" pitchFamily="2" charset="-79"/>
              </a:rPr>
              <a:t>:-</a:t>
            </a:r>
          </a:p>
          <a:p>
            <a:pPr>
              <a:buFont typeface="Wingdings" pitchFamily="2" charset="2"/>
              <a:buChar char="Ø"/>
            </a:pPr>
            <a:r>
              <a:rPr lang="en-US" sz="2800" b="1" dirty="0" smtClean="0">
                <a:solidFill>
                  <a:schemeClr val="bg1"/>
                </a:solidFill>
                <a:latin typeface="Aharoni" pitchFamily="2" charset="-79"/>
                <a:cs typeface="Aharoni" pitchFamily="2" charset="-79"/>
              </a:rPr>
              <a:t>Profit</a:t>
            </a:r>
          </a:p>
          <a:p>
            <a:pPr>
              <a:buFont typeface="Wingdings" pitchFamily="2" charset="2"/>
              <a:buChar char="Ø"/>
            </a:pPr>
            <a:r>
              <a:rPr lang="en-US" sz="2800" b="1" dirty="0" smtClean="0">
                <a:solidFill>
                  <a:schemeClr val="bg1"/>
                </a:solidFill>
                <a:latin typeface="Aharoni" pitchFamily="2" charset="-79"/>
                <a:cs typeface="Aharoni" pitchFamily="2" charset="-79"/>
              </a:rPr>
              <a:t>Customers Satisfaction</a:t>
            </a:r>
          </a:p>
          <a:p>
            <a:pPr>
              <a:buFont typeface="Wingdings" pitchFamily="2" charset="2"/>
              <a:buChar char="Ø"/>
            </a:pPr>
            <a:r>
              <a:rPr lang="en-US" sz="2800" b="1" dirty="0" smtClean="0">
                <a:solidFill>
                  <a:schemeClr val="bg1"/>
                </a:solidFill>
                <a:latin typeface="Aharoni" pitchFamily="2" charset="-79"/>
                <a:cs typeface="Aharoni" pitchFamily="2" charset="-79"/>
              </a:rPr>
              <a:t>Expand the Market</a:t>
            </a:r>
          </a:p>
          <a:p>
            <a:pPr>
              <a:buFont typeface="Wingdings" pitchFamily="2" charset="2"/>
              <a:buChar char="Ø"/>
            </a:pPr>
            <a:r>
              <a:rPr lang="en-US" sz="2800" b="1" dirty="0" smtClean="0">
                <a:solidFill>
                  <a:schemeClr val="bg1"/>
                </a:solidFill>
                <a:latin typeface="Aharoni" pitchFamily="2" charset="-79"/>
                <a:cs typeface="Aharoni" pitchFamily="2" charset="-79"/>
              </a:rPr>
              <a:t>Increase reputation and goodwill of company </a:t>
            </a:r>
          </a:p>
          <a:p>
            <a:pPr>
              <a:buFont typeface="Wingdings" pitchFamily="2" charset="2"/>
              <a:buChar char="Ø"/>
            </a:pPr>
            <a:r>
              <a:rPr lang="en-US" sz="2800" b="1" dirty="0" smtClean="0">
                <a:solidFill>
                  <a:schemeClr val="bg1"/>
                </a:solidFill>
                <a:latin typeface="Aharoni" pitchFamily="2" charset="-79"/>
                <a:cs typeface="Aharoni" pitchFamily="2" charset="-79"/>
              </a:rPr>
              <a:t>Introduce new products in market</a:t>
            </a:r>
          </a:p>
          <a:p>
            <a:pPr>
              <a:buFont typeface="Wingdings" pitchFamily="2" charset="2"/>
              <a:buChar char="Ø"/>
            </a:pPr>
            <a:r>
              <a:rPr lang="en-US" sz="2800" b="1" dirty="0" smtClean="0">
                <a:solidFill>
                  <a:schemeClr val="bg1"/>
                </a:solidFill>
                <a:latin typeface="Aharoni" pitchFamily="2" charset="-79"/>
                <a:cs typeface="Aharoni" pitchFamily="2" charset="-79"/>
              </a:rPr>
              <a:t>Increase   share of Market  </a:t>
            </a:r>
          </a:p>
        </p:txBody>
      </p:sp>
      <p:sp>
        <p:nvSpPr>
          <p:cNvPr id="4" name="TextBox 3"/>
          <p:cNvSpPr txBox="1"/>
          <p:nvPr/>
        </p:nvSpPr>
        <p:spPr>
          <a:xfrm>
            <a:off x="2971800" y="4800600"/>
            <a:ext cx="4800600" cy="1477328"/>
          </a:xfrm>
          <a:prstGeom prst="rect">
            <a:avLst/>
          </a:prstGeom>
          <a:solidFill>
            <a:srgbClr val="FFFF00"/>
          </a:solidFill>
        </p:spPr>
        <p:txBody>
          <a:bodyPr wrap="square" rtlCol="0">
            <a:spAutoFit/>
          </a:bodyPr>
          <a:lstStyle/>
          <a:p>
            <a:r>
              <a:rPr lang="en-US" dirty="0" smtClean="0"/>
              <a:t>During lockdown situation Marketing focus on Online strategy  and Online Payment </a:t>
            </a:r>
          </a:p>
          <a:p>
            <a:endParaRPr lang="en-US" dirty="0" smtClean="0"/>
          </a:p>
          <a:p>
            <a:r>
              <a:rPr lang="en-US" dirty="0" smtClean="0"/>
              <a:t>The goals from Profit to Survival now…</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838200" y="381000"/>
            <a:ext cx="7696200" cy="169277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3200" b="1" u="sng" dirty="0" smtClean="0">
                <a:solidFill>
                  <a:srgbClr val="FFFF00"/>
                </a:solidFill>
                <a:cs typeface="Aharoni" pitchFamily="2" charset="-79"/>
              </a:rPr>
              <a:t>8</a:t>
            </a:r>
            <a:r>
              <a:rPr lang="en-US" sz="3200" b="1" u="sng" dirty="0" smtClean="0">
                <a:solidFill>
                  <a:srgbClr val="FFFF00"/>
                </a:solidFill>
                <a:latin typeface="Aharoni" pitchFamily="2" charset="-79"/>
                <a:cs typeface="Aharoni" pitchFamily="2" charset="-79"/>
              </a:rPr>
              <a:t>. Product life cycle and Marketing Mix</a:t>
            </a:r>
          </a:p>
          <a:p>
            <a:r>
              <a:rPr lang="en-US" sz="3200" dirty="0" smtClean="0"/>
              <a:t>1.</a:t>
            </a:r>
            <a:r>
              <a:rPr lang="en-US" sz="2000" dirty="0" smtClean="0"/>
              <a:t>Introduction:- Maximum advt. to mass publicity as well as face competition and penetration pricing strategy ( Low price- to attract customers ) </a:t>
            </a:r>
          </a:p>
        </p:txBody>
      </p:sp>
      <p:sp>
        <p:nvSpPr>
          <p:cNvPr id="4" name="TextBox 3"/>
          <p:cNvSpPr txBox="1"/>
          <p:nvPr/>
        </p:nvSpPr>
        <p:spPr>
          <a:xfrm>
            <a:off x="838200" y="2286000"/>
            <a:ext cx="754380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smtClean="0"/>
              <a:t>2.Growth:- Products survive and settled in the market. Increase profit and sales also. follow Skimming pricing strategy ( High price strategy)</a:t>
            </a:r>
            <a:endParaRPr lang="en-US" dirty="0"/>
          </a:p>
        </p:txBody>
      </p:sp>
      <p:sp>
        <p:nvSpPr>
          <p:cNvPr id="5" name="TextBox 4"/>
          <p:cNvSpPr txBox="1"/>
          <p:nvPr/>
        </p:nvSpPr>
        <p:spPr>
          <a:xfrm>
            <a:off x="838200" y="3447871"/>
            <a:ext cx="7620000" cy="1200329"/>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smtClean="0"/>
              <a:t>3.Maturity:- Products sales are remained more or less stagnant. No new or additional customers. Only Reminder advertising done.</a:t>
            </a:r>
          </a:p>
          <a:p>
            <a:r>
              <a:rPr lang="en-US" dirty="0" smtClean="0"/>
              <a:t>Focus on Distribution and Product </a:t>
            </a:r>
            <a:r>
              <a:rPr lang="en-US" dirty="0" smtClean="0"/>
              <a:t>modification </a:t>
            </a:r>
            <a:endParaRPr lang="en-US" dirty="0" smtClean="0"/>
          </a:p>
          <a:p>
            <a:r>
              <a:rPr lang="en-US" dirty="0" smtClean="0"/>
              <a:t> </a:t>
            </a:r>
            <a:endParaRPr lang="en-US" dirty="0"/>
          </a:p>
        </p:txBody>
      </p:sp>
      <p:sp>
        <p:nvSpPr>
          <p:cNvPr id="6" name="TextBox 5"/>
          <p:cNvSpPr txBox="1"/>
          <p:nvPr/>
        </p:nvSpPr>
        <p:spPr>
          <a:xfrm>
            <a:off x="914400" y="4798874"/>
            <a:ext cx="7620000" cy="175432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dirty="0" smtClean="0"/>
              <a:t>4.Decline :- New products/technology products available, no one like to purchase our products. Seller has two options i.e. Withdraw the products from market or modify and convert old products into new technology or like of customers.</a:t>
            </a:r>
          </a:p>
          <a:p>
            <a:r>
              <a:rPr lang="en-US" b="1" dirty="0" smtClean="0">
                <a:solidFill>
                  <a:schemeClr val="bg1"/>
                </a:solidFill>
                <a:latin typeface="Aharoni" pitchFamily="2" charset="-79"/>
                <a:cs typeface="Aharoni" pitchFamily="2" charset="-79"/>
              </a:rPr>
              <a:t>Dealers Promotions and Price Cut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1295400" y="3048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b="1" dirty="0" smtClean="0">
                <a:solidFill>
                  <a:schemeClr val="bg1"/>
                </a:solidFill>
              </a:rPr>
              <a:t>Features/Characteristics/ Natures/ Objectives/Essential </a:t>
            </a:r>
            <a:endParaRPr lang="en-US" b="1" dirty="0">
              <a:solidFill>
                <a:schemeClr val="bg1"/>
              </a:solidFill>
            </a:endParaRPr>
          </a:p>
        </p:txBody>
      </p:sp>
      <p:sp>
        <p:nvSpPr>
          <p:cNvPr id="7" name="TextBox 6"/>
          <p:cNvSpPr txBox="1"/>
          <p:nvPr/>
        </p:nvSpPr>
        <p:spPr>
          <a:xfrm>
            <a:off x="2133600" y="762000"/>
            <a:ext cx="5257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dirty="0" smtClean="0">
                <a:solidFill>
                  <a:schemeClr val="bg1"/>
                </a:solidFill>
              </a:rPr>
              <a:t>(</a:t>
            </a:r>
            <a:r>
              <a:rPr lang="en-US" b="1" dirty="0" smtClean="0">
                <a:solidFill>
                  <a:schemeClr val="bg1"/>
                </a:solidFill>
              </a:rPr>
              <a:t>Shortcut to remember ) </a:t>
            </a:r>
            <a:r>
              <a:rPr lang="en-US" dirty="0" smtClean="0"/>
              <a:t>ABCDEFG</a:t>
            </a:r>
            <a:endParaRPr lang="en-US" b="1" dirty="0">
              <a:solidFill>
                <a:schemeClr val="bg1"/>
              </a:solidFill>
            </a:endParaRPr>
          </a:p>
        </p:txBody>
      </p:sp>
      <p:sp>
        <p:nvSpPr>
          <p:cNvPr id="9" name="TextBox 8"/>
          <p:cNvSpPr txBox="1"/>
          <p:nvPr/>
        </p:nvSpPr>
        <p:spPr>
          <a:xfrm>
            <a:off x="1371600" y="1295400"/>
            <a:ext cx="7010400" cy="529375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a:solidFill>
                <a:schemeClr val="bg1"/>
              </a:solidFill>
            </a:endParaRPr>
          </a:p>
          <a:p>
            <a:r>
              <a:rPr lang="en-US" dirty="0" smtClean="0">
                <a:solidFill>
                  <a:schemeClr val="bg1"/>
                </a:solidFill>
              </a:rPr>
              <a:t> </a:t>
            </a:r>
            <a:r>
              <a:rPr lang="en-US" dirty="0" smtClean="0">
                <a:solidFill>
                  <a:schemeClr val="bg1"/>
                </a:solidFill>
                <a:latin typeface="Aharoni" pitchFamily="2" charset="-79"/>
                <a:cs typeface="Aharoni" pitchFamily="2" charset="-79"/>
              </a:rPr>
              <a:t>1</a:t>
            </a:r>
            <a:r>
              <a:rPr lang="en-US" dirty="0" smtClean="0">
                <a:solidFill>
                  <a:srgbClr val="FFFF00"/>
                </a:solidFill>
                <a:latin typeface="Aharoni" pitchFamily="2" charset="-79"/>
                <a:cs typeface="Aharoni" pitchFamily="2" charset="-79"/>
              </a:rPr>
              <a:t>. </a:t>
            </a:r>
            <a:r>
              <a:rPr lang="en-US" sz="2000" dirty="0" smtClean="0">
                <a:latin typeface="Aharoni" pitchFamily="2" charset="-79"/>
                <a:cs typeface="Aharoni" pitchFamily="2" charset="-79"/>
              </a:rPr>
              <a:t>All pervasive                              A</a:t>
            </a:r>
          </a:p>
          <a:p>
            <a:r>
              <a:rPr lang="en-US" sz="2000" dirty="0" smtClean="0">
                <a:latin typeface="Aharoni" pitchFamily="2" charset="-79"/>
                <a:cs typeface="Aharoni" pitchFamily="2" charset="-79"/>
              </a:rPr>
              <a:t>                            </a:t>
            </a:r>
          </a:p>
          <a:p>
            <a:r>
              <a:rPr lang="en-US" sz="2000" dirty="0" smtClean="0">
                <a:latin typeface="Aharoni" pitchFamily="2" charset="-79"/>
                <a:cs typeface="Aharoni" pitchFamily="2" charset="-79"/>
              </a:rPr>
              <a:t> 2. Blended in many ways                              B</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3. Creativity                              C</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4. Dynamic in nature                                 D</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5. Environment variables                             E</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6. Focused on Customers                             F</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7. Goals of the organisation                             G     </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8. Product life cycle and Marketing Mix</a:t>
            </a:r>
          </a:p>
          <a:p>
            <a:endParaRPr lang="en-US" sz="2000" b="1" dirty="0">
              <a:solidFill>
                <a:schemeClr val="bg1"/>
              </a:solidFill>
              <a:latin typeface="Aharoni" pitchFamily="2" charset="-79"/>
              <a:cs typeface="Aharoni" pitchFamily="2" charset="-79"/>
            </a:endParaRPr>
          </a:p>
        </p:txBody>
      </p:sp>
      <p:cxnSp>
        <p:nvCxnSpPr>
          <p:cNvPr id="12" name="Straight Arrow Connector 11"/>
          <p:cNvCxnSpPr/>
          <p:nvPr/>
        </p:nvCxnSpPr>
        <p:spPr>
          <a:xfrm>
            <a:off x="3505200" y="1752600"/>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14" name="Straight Arrow Connector 13"/>
          <p:cNvCxnSpPr/>
          <p:nvPr/>
        </p:nvCxnSpPr>
        <p:spPr>
          <a:xfrm>
            <a:off x="4724400" y="2362200"/>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15" name="Straight Arrow Connector 14"/>
          <p:cNvCxnSpPr/>
          <p:nvPr/>
        </p:nvCxnSpPr>
        <p:spPr>
          <a:xfrm>
            <a:off x="3200400" y="2971800"/>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16" name="Straight Arrow Connector 15"/>
          <p:cNvCxnSpPr/>
          <p:nvPr/>
        </p:nvCxnSpPr>
        <p:spPr>
          <a:xfrm>
            <a:off x="4343400" y="36560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19" name="Straight Arrow Connector 18"/>
          <p:cNvCxnSpPr/>
          <p:nvPr/>
        </p:nvCxnSpPr>
        <p:spPr>
          <a:xfrm>
            <a:off x="4648200" y="42656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20" name="Straight Arrow Connector 19"/>
          <p:cNvCxnSpPr/>
          <p:nvPr/>
        </p:nvCxnSpPr>
        <p:spPr>
          <a:xfrm>
            <a:off x="4495800" y="4800600"/>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21" name="Straight Arrow Connector 20"/>
          <p:cNvCxnSpPr/>
          <p:nvPr/>
        </p:nvCxnSpPr>
        <p:spPr>
          <a:xfrm>
            <a:off x="4953000" y="54848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22" name="Straight Arrow Connector 21"/>
          <p:cNvCxnSpPr/>
          <p:nvPr/>
        </p:nvCxnSpPr>
        <p:spPr>
          <a:xfrm>
            <a:off x="6248400" y="60182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7"/>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8" presetClass="exit" presetSubtype="16" fill="hold" grpId="0" nodeType="clickEffect">
                                  <p:stCondLst>
                                    <p:cond delay="0"/>
                                  </p:stCondLst>
                                  <p:childTnLst>
                                    <p:animEffect transition="out" filter="diamond(in)">
                                      <p:cBhvr>
                                        <p:cTn id="15" dur="2000"/>
                                        <p:tgtEl>
                                          <p:spTgt spid="9"/>
                                        </p:tgtEl>
                                      </p:cBhvr>
                                    </p:animEffect>
                                    <p:set>
                                      <p:cBhvr>
                                        <p:cTn id="16"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4038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0  L 0 -0.33295  E" pathEditMode="relative" ptsTypes="">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1485" y="0"/>
            <a:ext cx="9145485" cy="6857999"/>
          </a:xfrm>
        </p:spPr>
      </p:pic>
      <p:pic>
        <p:nvPicPr>
          <p:cNvPr id="5" name="Rakshabandhan dairy milk.mp4">
            <a:hlinkClick r:id="" action="ppaction://media"/>
          </p:cNvPr>
          <p:cNvPicPr>
            <a:picLocks noRot="1" noChangeAspect="1"/>
          </p:cNvPicPr>
          <p:nvPr>
            <a:videoFile r:link="rId1"/>
          </p:nvPr>
        </p:nvPicPr>
        <p:blipFill>
          <a:blip r:embed="rId4"/>
          <a:stretch>
            <a:fillRect/>
          </a:stretch>
        </p:blipFill>
        <p:spPr>
          <a:xfrm>
            <a:off x="838200" y="1009650"/>
            <a:ext cx="7391400" cy="5543550"/>
          </a:xfrm>
          <a:prstGeom prst="rect">
            <a:avLst/>
          </a:prstGeom>
        </p:spPr>
      </p:pic>
      <p:sp>
        <p:nvSpPr>
          <p:cNvPr id="6" name="TextBox 5"/>
          <p:cNvSpPr txBox="1"/>
          <p:nvPr/>
        </p:nvSpPr>
        <p:spPr>
          <a:xfrm>
            <a:off x="2362200" y="381000"/>
            <a:ext cx="4800600" cy="369332"/>
          </a:xfrm>
          <a:prstGeom prst="rect">
            <a:avLst/>
          </a:prstGeom>
          <a:noFill/>
        </p:spPr>
        <p:txBody>
          <a:bodyPr wrap="square" rtlCol="0">
            <a:spAutoFit/>
          </a:bodyPr>
          <a:lstStyle/>
          <a:p>
            <a:pPr algn="ctr"/>
            <a:r>
              <a:rPr lang="en-US" dirty="0" err="1" smtClean="0"/>
              <a:t>RakshaBandhan</a:t>
            </a:r>
            <a:r>
              <a:rPr lang="en-US" dirty="0" smtClean="0"/>
              <a:t>  Dairy Milk ad </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1485" y="0"/>
            <a:ext cx="9145485" cy="6857999"/>
          </a:xfrm>
        </p:spPr>
      </p:pic>
      <p:pic>
        <p:nvPicPr>
          <p:cNvPr id="3" name="Rakshabandan Ad.mp4">
            <a:hlinkClick r:id="" action="ppaction://media"/>
          </p:cNvPr>
          <p:cNvPicPr>
            <a:picLocks noRot="1" noChangeAspect="1"/>
          </p:cNvPicPr>
          <p:nvPr>
            <a:videoFile r:link="rId1"/>
          </p:nvPr>
        </p:nvPicPr>
        <p:blipFill>
          <a:blip r:embed="rId4"/>
          <a:stretch>
            <a:fillRect/>
          </a:stretch>
        </p:blipFill>
        <p:spPr>
          <a:xfrm>
            <a:off x="685800" y="742950"/>
            <a:ext cx="7848600" cy="5886450"/>
          </a:xfrm>
          <a:prstGeom prst="rect">
            <a:avLst/>
          </a:prstGeom>
        </p:spPr>
      </p:pic>
      <p:sp>
        <p:nvSpPr>
          <p:cNvPr id="4" name="TextBox 3"/>
          <p:cNvSpPr txBox="1"/>
          <p:nvPr/>
        </p:nvSpPr>
        <p:spPr>
          <a:xfrm>
            <a:off x="2362200" y="381000"/>
            <a:ext cx="4800600" cy="369332"/>
          </a:xfrm>
          <a:prstGeom prst="rect">
            <a:avLst/>
          </a:prstGeom>
          <a:noFill/>
        </p:spPr>
        <p:txBody>
          <a:bodyPr wrap="square" rtlCol="0">
            <a:spAutoFit/>
          </a:bodyPr>
          <a:lstStyle/>
          <a:p>
            <a:pPr algn="ctr"/>
            <a:r>
              <a:rPr lang="en-US" dirty="0" err="1" smtClean="0"/>
              <a:t>RakshaBandhan</a:t>
            </a:r>
            <a:r>
              <a:rPr lang="en-US" dirty="0" smtClean="0"/>
              <a:t>   Amazon  ad </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p:cTn id="7"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1485" y="0"/>
            <a:ext cx="9145485" cy="6857999"/>
          </a:xfrm>
        </p:spPr>
      </p:pic>
      <p:pic>
        <p:nvPicPr>
          <p:cNvPr id="3" name="Rakshabandhan ads Castrol.mp4">
            <a:hlinkClick r:id="" action="ppaction://media"/>
          </p:cNvPr>
          <p:cNvPicPr>
            <a:picLocks noRot="1" noChangeAspect="1"/>
          </p:cNvPicPr>
          <p:nvPr>
            <a:videoFile r:link="rId1"/>
          </p:nvPr>
        </p:nvPicPr>
        <p:blipFill>
          <a:blip r:embed="rId4"/>
          <a:stretch>
            <a:fillRect/>
          </a:stretch>
        </p:blipFill>
        <p:spPr>
          <a:xfrm>
            <a:off x="533400" y="571500"/>
            <a:ext cx="8077200" cy="6057900"/>
          </a:xfrm>
          <a:prstGeom prst="rect">
            <a:avLst/>
          </a:prstGeom>
        </p:spPr>
      </p:pic>
      <p:sp>
        <p:nvSpPr>
          <p:cNvPr id="4" name="TextBox 3"/>
          <p:cNvSpPr txBox="1"/>
          <p:nvPr/>
        </p:nvSpPr>
        <p:spPr>
          <a:xfrm>
            <a:off x="2362200" y="152400"/>
            <a:ext cx="4800600" cy="369332"/>
          </a:xfrm>
          <a:prstGeom prst="rect">
            <a:avLst/>
          </a:prstGeom>
          <a:noFill/>
        </p:spPr>
        <p:txBody>
          <a:bodyPr wrap="square" rtlCol="0">
            <a:spAutoFit/>
          </a:bodyPr>
          <a:lstStyle/>
          <a:p>
            <a:pPr algn="ctr"/>
            <a:r>
              <a:rPr lang="en-US" dirty="0" err="1" smtClean="0"/>
              <a:t>RakshaBandhan</a:t>
            </a:r>
            <a:r>
              <a:rPr lang="en-US" dirty="0" smtClean="0"/>
              <a:t>   Castrol  </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p:cTn id="7"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sp>
        <p:nvSpPr>
          <p:cNvPr id="11" name="TextBox 10"/>
          <p:cNvSpPr txBox="1"/>
          <p:nvPr/>
        </p:nvSpPr>
        <p:spPr>
          <a:xfrm>
            <a:off x="914400" y="1143000"/>
            <a:ext cx="7848600" cy="1938992"/>
          </a:xfrm>
          <a:prstGeom prst="rect">
            <a:avLst/>
          </a:prstGeom>
          <a:solidFill>
            <a:schemeClr val="accent2">
              <a:lumMod val="50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 Chapter -</a:t>
            </a:r>
            <a:r>
              <a:rPr lang="en-US" sz="4000" b="1" dirty="0" smtClean="0">
                <a:solidFill>
                  <a:schemeClr val="bg1"/>
                </a:solidFill>
                <a:cs typeface="Aharoni" pitchFamily="2" charset="-79"/>
              </a:rPr>
              <a:t>2</a:t>
            </a: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Marketing Decision –I </a:t>
            </a:r>
          </a:p>
          <a:p>
            <a:pPr algn="ctr"/>
            <a:r>
              <a:rPr lang="en-US" sz="4000" dirty="0" smtClean="0">
                <a:solidFill>
                  <a:schemeClr val="bg1"/>
                </a:solidFill>
                <a:latin typeface="Aharoni" pitchFamily="2" charset="-79"/>
                <a:cs typeface="Aharoni" pitchFamily="2" charset="-79"/>
              </a:rPr>
              <a:t>(Product and Price)</a:t>
            </a: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1485" y="0"/>
            <a:ext cx="9145485" cy="6857999"/>
          </a:xfrm>
        </p:spPr>
      </p:pic>
      <p:pic>
        <p:nvPicPr>
          <p:cNvPr id="3" name="space elevator.mp4">
            <a:hlinkClick r:id="" action="ppaction://media"/>
          </p:cNvPr>
          <p:cNvPicPr>
            <a:picLocks noRot="1" noChangeAspect="1"/>
          </p:cNvPicPr>
          <p:nvPr>
            <a:videoFile r:link="rId1"/>
          </p:nvPr>
        </p:nvPicPr>
        <p:blipFill>
          <a:blip r:embed="rId4"/>
          <a:stretch>
            <a:fillRect/>
          </a:stretch>
        </p:blipFill>
        <p:spPr>
          <a:xfrm>
            <a:off x="609600" y="571500"/>
            <a:ext cx="7772400" cy="5829300"/>
          </a:xfrm>
          <a:prstGeom prst="rect">
            <a:avLst/>
          </a:prstGeom>
        </p:spPr>
      </p:pic>
      <p:sp>
        <p:nvSpPr>
          <p:cNvPr id="4" name="TextBox 3"/>
          <p:cNvSpPr txBox="1"/>
          <p:nvPr/>
        </p:nvSpPr>
        <p:spPr>
          <a:xfrm>
            <a:off x="2362200" y="240268"/>
            <a:ext cx="4800600" cy="369332"/>
          </a:xfrm>
          <a:prstGeom prst="rect">
            <a:avLst/>
          </a:prstGeom>
          <a:noFill/>
        </p:spPr>
        <p:txBody>
          <a:bodyPr wrap="square" rtlCol="0">
            <a:spAutoFit/>
          </a:bodyPr>
          <a:lstStyle/>
          <a:p>
            <a:pPr algn="ctr"/>
            <a:r>
              <a:rPr lang="en-US" dirty="0" smtClean="0"/>
              <a:t>Space Elevator  ad </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p:cTn id="7"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dirty="0" smtClean="0">
                <a:latin typeface="Aharoni" pitchFamily="2" charset="-79"/>
                <a:cs typeface="Aharoni" pitchFamily="2" charset="-79"/>
              </a:rPr>
              <a:t>Q.1 :- Meaning and Definition of </a:t>
            </a:r>
            <a:r>
              <a:rPr lang="en-US" sz="2400" dirty="0" smtClean="0"/>
              <a:t> </a:t>
            </a:r>
            <a:r>
              <a:rPr lang="en-US" sz="2400" dirty="0" smtClean="0">
                <a:latin typeface="Aharoni" pitchFamily="2" charset="-79"/>
                <a:cs typeface="Aharoni" pitchFamily="2" charset="-79"/>
              </a:rPr>
              <a:t>Marketing Mix?</a:t>
            </a:r>
            <a:endParaRPr lang="en-US" sz="2400" b="1" dirty="0">
              <a:latin typeface="Aharoni" pitchFamily="2" charset="-79"/>
              <a:cs typeface="Aharoni" pitchFamily="2" charset="-79"/>
            </a:endParaRPr>
          </a:p>
        </p:txBody>
      </p:sp>
      <p:sp>
        <p:nvSpPr>
          <p:cNvPr id="4" name="TextBox 3"/>
          <p:cNvSpPr txBox="1"/>
          <p:nvPr/>
        </p:nvSpPr>
        <p:spPr>
          <a:xfrm>
            <a:off x="228600" y="1447800"/>
            <a:ext cx="8458200" cy="3416320"/>
          </a:xfrm>
          <a:prstGeom prst="rect">
            <a:avLst/>
          </a:prstGeom>
          <a:solidFill>
            <a:schemeClr val="bg2">
              <a:lumMod val="10000"/>
            </a:schemeClr>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pPr algn="ctr"/>
            <a:r>
              <a:rPr lang="en-US" sz="2400" dirty="0" smtClean="0">
                <a:solidFill>
                  <a:srgbClr val="FFFF00"/>
                </a:solidFill>
                <a:latin typeface="Aharoni" pitchFamily="2" charset="-79"/>
                <a:cs typeface="Aharoni" pitchFamily="2" charset="-79"/>
              </a:rPr>
              <a:t>Meaning:- </a:t>
            </a:r>
            <a:r>
              <a:rPr lang="en-US" sz="2400" dirty="0" smtClean="0">
                <a:solidFill>
                  <a:schemeClr val="bg1"/>
                </a:solidFill>
                <a:latin typeface="Aharoni" pitchFamily="2" charset="-79"/>
                <a:cs typeface="Aharoni" pitchFamily="2" charset="-79"/>
              </a:rPr>
              <a:t>Marketing mix means of Combination of </a:t>
            </a:r>
          </a:p>
          <a:p>
            <a:pPr algn="ctr"/>
            <a:r>
              <a:rPr lang="en-US" sz="2400" dirty="0" smtClean="0">
                <a:solidFill>
                  <a:schemeClr val="bg1"/>
                </a:solidFill>
                <a:latin typeface="Aharoni" pitchFamily="2" charset="-79"/>
                <a:cs typeface="Aharoni" pitchFamily="2" charset="-79"/>
              </a:rPr>
              <a:t>“</a:t>
            </a:r>
            <a:r>
              <a:rPr lang="en-US" sz="2400" b="1" dirty="0" smtClean="0">
                <a:solidFill>
                  <a:schemeClr val="bg1"/>
                </a:solidFill>
                <a:cs typeface="Aharoni" pitchFamily="2" charset="-79"/>
              </a:rPr>
              <a:t>4</a:t>
            </a:r>
            <a:r>
              <a:rPr lang="en-US" sz="2400" dirty="0" smtClean="0">
                <a:solidFill>
                  <a:schemeClr val="bg1"/>
                </a:solidFill>
                <a:latin typeface="Aharoni" pitchFamily="2" charset="-79"/>
                <a:cs typeface="Aharoni" pitchFamily="2" charset="-79"/>
              </a:rPr>
              <a:t> Ps” i.e. Product, Price, Place &amp; Promotion  </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pPr algn="ctr"/>
            <a:r>
              <a:rPr lang="en-US" sz="2400" dirty="0" smtClean="0">
                <a:solidFill>
                  <a:srgbClr val="FFFF00"/>
                </a:solidFill>
                <a:latin typeface="Aharoni" pitchFamily="2" charset="-79"/>
                <a:cs typeface="Aharoni" pitchFamily="2" charset="-79"/>
              </a:rPr>
              <a:t>Definition:- </a:t>
            </a:r>
            <a:r>
              <a:rPr lang="en-US" sz="2400" dirty="0" smtClean="0">
                <a:solidFill>
                  <a:schemeClr val="bg1"/>
                </a:solidFill>
                <a:latin typeface="Aharoni" pitchFamily="2" charset="-79"/>
                <a:cs typeface="Aharoni" pitchFamily="2" charset="-79"/>
              </a:rPr>
              <a:t>In 1960, E. Jerome McCarthy defines </a:t>
            </a:r>
          </a:p>
          <a:p>
            <a:pPr algn="ctr"/>
            <a:r>
              <a:rPr lang="en-US" sz="2400" dirty="0" smtClean="0">
                <a:solidFill>
                  <a:schemeClr val="bg1"/>
                </a:solidFill>
                <a:latin typeface="Aharoni" pitchFamily="2" charset="-79"/>
                <a:cs typeface="Aharoni" pitchFamily="2" charset="-79"/>
              </a:rPr>
              <a:t>“The basis of Marketing operations is the co-ordination of four key variables, namely : Product, Price, Place and Promotion”. </a:t>
            </a:r>
            <a:endParaRPr lang="en-US" sz="2400" dirty="0">
              <a:solidFill>
                <a:schemeClr val="bg1"/>
              </a:solidFill>
              <a:latin typeface="Aharoni" pitchFamily="2" charset="-79"/>
              <a:cs typeface="Aharoni" pitchFamily="2" charset="-79"/>
            </a:endParaRPr>
          </a:p>
        </p:txBody>
      </p:sp>
      <p:sp>
        <p:nvSpPr>
          <p:cNvPr id="5" name="TextBox 4"/>
          <p:cNvSpPr txBox="1"/>
          <p:nvPr/>
        </p:nvSpPr>
        <p:spPr>
          <a:xfrm>
            <a:off x="2971800" y="5486400"/>
            <a:ext cx="57912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 Way to remember :- -co-ordination of four key variables,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1295400" y="3048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b="1" dirty="0" smtClean="0">
                <a:solidFill>
                  <a:schemeClr val="bg1"/>
                </a:solidFill>
              </a:rPr>
              <a:t>Features/Characteristics/ Natures/ Objectives/Essential </a:t>
            </a:r>
            <a:endParaRPr lang="en-US" b="1" dirty="0">
              <a:solidFill>
                <a:schemeClr val="bg1"/>
              </a:solidFill>
            </a:endParaRPr>
          </a:p>
        </p:txBody>
      </p:sp>
      <p:sp>
        <p:nvSpPr>
          <p:cNvPr id="7" name="TextBox 6"/>
          <p:cNvSpPr txBox="1"/>
          <p:nvPr/>
        </p:nvSpPr>
        <p:spPr>
          <a:xfrm>
            <a:off x="2133600" y="762000"/>
            <a:ext cx="5257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dirty="0" smtClean="0">
                <a:solidFill>
                  <a:schemeClr val="bg1"/>
                </a:solidFill>
              </a:rPr>
              <a:t>(</a:t>
            </a:r>
            <a:r>
              <a:rPr lang="en-US" b="1" dirty="0" smtClean="0">
                <a:solidFill>
                  <a:schemeClr val="bg1"/>
                </a:solidFill>
              </a:rPr>
              <a:t>Shortcut to remember ) </a:t>
            </a:r>
            <a:r>
              <a:rPr lang="en-US" dirty="0" smtClean="0"/>
              <a:t>ABCDEFG</a:t>
            </a:r>
            <a:endParaRPr lang="en-US" b="1" dirty="0">
              <a:solidFill>
                <a:schemeClr val="bg1"/>
              </a:solidFill>
            </a:endParaRPr>
          </a:p>
        </p:txBody>
      </p:sp>
      <p:sp>
        <p:nvSpPr>
          <p:cNvPr id="9" name="TextBox 8"/>
          <p:cNvSpPr txBox="1"/>
          <p:nvPr/>
        </p:nvSpPr>
        <p:spPr>
          <a:xfrm>
            <a:off x="1371600" y="1295400"/>
            <a:ext cx="7010400" cy="529375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a:solidFill>
                <a:schemeClr val="bg1"/>
              </a:solidFill>
            </a:endParaRPr>
          </a:p>
          <a:p>
            <a:r>
              <a:rPr lang="en-US" dirty="0" smtClean="0">
                <a:solidFill>
                  <a:schemeClr val="bg1"/>
                </a:solidFill>
              </a:rPr>
              <a:t> </a:t>
            </a:r>
            <a:r>
              <a:rPr lang="en-US" dirty="0" smtClean="0">
                <a:solidFill>
                  <a:schemeClr val="bg1"/>
                </a:solidFill>
                <a:latin typeface="Aharoni" pitchFamily="2" charset="-79"/>
                <a:cs typeface="Aharoni" pitchFamily="2" charset="-79"/>
              </a:rPr>
              <a:t>1</a:t>
            </a:r>
            <a:r>
              <a:rPr lang="en-US" dirty="0" smtClean="0">
                <a:solidFill>
                  <a:srgbClr val="FFFF00"/>
                </a:solidFill>
                <a:latin typeface="Aharoni" pitchFamily="2" charset="-79"/>
                <a:cs typeface="Aharoni" pitchFamily="2" charset="-79"/>
              </a:rPr>
              <a:t>. </a:t>
            </a:r>
            <a:r>
              <a:rPr lang="en-US" sz="2000" dirty="0" smtClean="0">
                <a:latin typeface="Aharoni" pitchFamily="2" charset="-79"/>
                <a:cs typeface="Aharoni" pitchFamily="2" charset="-79"/>
              </a:rPr>
              <a:t>All </a:t>
            </a:r>
            <a:r>
              <a:rPr lang="en-US" sz="2000" dirty="0" smtClean="0">
                <a:latin typeface="Aharoni" pitchFamily="2" charset="-79"/>
                <a:cs typeface="Aharoni" pitchFamily="2" charset="-79"/>
              </a:rPr>
              <a:t>Pervasive                              </a:t>
            </a:r>
            <a:r>
              <a:rPr lang="en-US" sz="2000" dirty="0" smtClean="0">
                <a:latin typeface="Aharoni" pitchFamily="2" charset="-79"/>
                <a:cs typeface="Aharoni" pitchFamily="2" charset="-79"/>
              </a:rPr>
              <a:t>A</a:t>
            </a:r>
          </a:p>
          <a:p>
            <a:r>
              <a:rPr lang="en-US" sz="2000" dirty="0" smtClean="0">
                <a:latin typeface="Aharoni" pitchFamily="2" charset="-79"/>
                <a:cs typeface="Aharoni" pitchFamily="2" charset="-79"/>
              </a:rPr>
              <a:t>                            </a:t>
            </a:r>
          </a:p>
          <a:p>
            <a:r>
              <a:rPr lang="en-US" sz="2000" dirty="0" smtClean="0">
                <a:latin typeface="Aharoni" pitchFamily="2" charset="-79"/>
                <a:cs typeface="Aharoni" pitchFamily="2" charset="-79"/>
              </a:rPr>
              <a:t> 2. Blended in many ways                              B</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3. Creativity                              C</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4. Dynamic in nature                                 D</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5. Environment variables                             E</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6. Focused on Customers                             F</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7. Goals of the organisation                             G     </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8. Product life cycle and Marketing Mix</a:t>
            </a:r>
          </a:p>
          <a:p>
            <a:endParaRPr lang="en-US" sz="2000" b="1" dirty="0">
              <a:solidFill>
                <a:schemeClr val="bg1"/>
              </a:solidFill>
              <a:latin typeface="Aharoni" pitchFamily="2" charset="-79"/>
              <a:cs typeface="Aharoni" pitchFamily="2" charset="-79"/>
            </a:endParaRPr>
          </a:p>
        </p:txBody>
      </p:sp>
      <p:cxnSp>
        <p:nvCxnSpPr>
          <p:cNvPr id="12" name="Straight Arrow Connector 11"/>
          <p:cNvCxnSpPr/>
          <p:nvPr/>
        </p:nvCxnSpPr>
        <p:spPr>
          <a:xfrm>
            <a:off x="3505200" y="1752600"/>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14" name="Straight Arrow Connector 13"/>
          <p:cNvCxnSpPr/>
          <p:nvPr/>
        </p:nvCxnSpPr>
        <p:spPr>
          <a:xfrm>
            <a:off x="4724400" y="2362200"/>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15" name="Straight Arrow Connector 14"/>
          <p:cNvCxnSpPr/>
          <p:nvPr/>
        </p:nvCxnSpPr>
        <p:spPr>
          <a:xfrm>
            <a:off x="3200400" y="2971800"/>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16" name="Straight Arrow Connector 15"/>
          <p:cNvCxnSpPr/>
          <p:nvPr/>
        </p:nvCxnSpPr>
        <p:spPr>
          <a:xfrm>
            <a:off x="4343400" y="36560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19" name="Straight Arrow Connector 18"/>
          <p:cNvCxnSpPr/>
          <p:nvPr/>
        </p:nvCxnSpPr>
        <p:spPr>
          <a:xfrm>
            <a:off x="4648200" y="42656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20" name="Straight Arrow Connector 19"/>
          <p:cNvCxnSpPr/>
          <p:nvPr/>
        </p:nvCxnSpPr>
        <p:spPr>
          <a:xfrm>
            <a:off x="4495800" y="4800600"/>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21" name="Straight Arrow Connector 20"/>
          <p:cNvCxnSpPr/>
          <p:nvPr/>
        </p:nvCxnSpPr>
        <p:spPr>
          <a:xfrm>
            <a:off x="4953000" y="54848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cxnSp>
        <p:nvCxnSpPr>
          <p:cNvPr id="22" name="Straight Arrow Connector 21"/>
          <p:cNvCxnSpPr/>
          <p:nvPr/>
        </p:nvCxnSpPr>
        <p:spPr>
          <a:xfrm>
            <a:off x="6248400" y="60182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7"/>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5016758"/>
          </a:xfrm>
          <a:prstGeom prst="rect">
            <a:avLst/>
          </a:prstGeom>
          <a:noFill/>
        </p:spPr>
        <p:txBody>
          <a:bodyPr wrap="square" rtlCol="0">
            <a:spAutoFit/>
          </a:bodyPr>
          <a:lstStyle/>
          <a:p>
            <a:pPr marL="514350" indent="-514350">
              <a:buAutoNum type="arabicPeriod"/>
            </a:pPr>
            <a:r>
              <a:rPr lang="en-US" sz="3200" u="sng" dirty="0" smtClean="0">
                <a:solidFill>
                  <a:srgbClr val="FFFF00"/>
                </a:solidFill>
                <a:latin typeface="Aharoni" pitchFamily="2" charset="-79"/>
                <a:cs typeface="Aharoni" pitchFamily="2" charset="-79"/>
              </a:rPr>
              <a:t>All </a:t>
            </a:r>
            <a:r>
              <a:rPr lang="en-US" sz="3200" u="sng" dirty="0" smtClean="0">
                <a:solidFill>
                  <a:srgbClr val="FFFF00"/>
                </a:solidFill>
                <a:latin typeface="Aharoni" pitchFamily="2" charset="-79"/>
                <a:cs typeface="Aharoni" pitchFamily="2" charset="-79"/>
              </a:rPr>
              <a:t>Pervasive</a:t>
            </a:r>
            <a:r>
              <a:rPr lang="en-US" sz="3200" dirty="0" smtClean="0">
                <a:solidFill>
                  <a:srgbClr val="FFFF00"/>
                </a:solidFill>
                <a:latin typeface="Aharoni" pitchFamily="2" charset="-79"/>
                <a:cs typeface="Aharoni" pitchFamily="2" charset="-79"/>
              </a:rPr>
              <a:t>:-</a:t>
            </a:r>
          </a:p>
          <a:p>
            <a:pPr marL="514350" indent="-514350"/>
            <a:r>
              <a:rPr lang="en-US" sz="3200" dirty="0" smtClean="0">
                <a:solidFill>
                  <a:srgbClr val="FFFF00"/>
                </a:solidFill>
                <a:latin typeface="Aharoni" pitchFamily="2" charset="-79"/>
                <a:cs typeface="Aharoni" pitchFamily="2" charset="-79"/>
              </a:rPr>
              <a:t> </a:t>
            </a:r>
            <a:r>
              <a:rPr lang="en-US" sz="3200" dirty="0" smtClean="0">
                <a:solidFill>
                  <a:schemeClr val="bg1"/>
                </a:solidFill>
                <a:latin typeface="Aharoni" pitchFamily="2" charset="-79"/>
                <a:cs typeface="Aharoni" pitchFamily="2" charset="-79"/>
              </a:rPr>
              <a:t>Applicable to business and Non business organisation </a:t>
            </a:r>
          </a:p>
          <a:p>
            <a:r>
              <a:rPr lang="en-US" sz="3200" dirty="0" smtClean="0">
                <a:solidFill>
                  <a:schemeClr val="bg1"/>
                </a:solidFill>
                <a:latin typeface="Aharoni" pitchFamily="2" charset="-79"/>
                <a:cs typeface="Aharoni" pitchFamily="2" charset="-79"/>
              </a:rPr>
              <a:t>It is combination of “</a:t>
            </a:r>
            <a:r>
              <a:rPr lang="en-US" sz="3200" dirty="0" smtClean="0">
                <a:solidFill>
                  <a:schemeClr val="bg1"/>
                </a:solidFill>
                <a:cs typeface="Aharoni" pitchFamily="2" charset="-79"/>
              </a:rPr>
              <a:t>4 </a:t>
            </a:r>
            <a:r>
              <a:rPr lang="en-US" sz="3200" dirty="0" smtClean="0">
                <a:solidFill>
                  <a:schemeClr val="bg1"/>
                </a:solidFill>
                <a:latin typeface="Aharoni" pitchFamily="2" charset="-79"/>
                <a:cs typeface="Aharoni" pitchFamily="2" charset="-79"/>
              </a:rPr>
              <a:t>P”S</a:t>
            </a:r>
          </a:p>
          <a:p>
            <a:pPr marL="514350" indent="-514350">
              <a:buFont typeface="+mj-lt"/>
              <a:buAutoNum type="arabicPeriod"/>
            </a:pPr>
            <a:r>
              <a:rPr lang="en-US" sz="3200" dirty="0" smtClean="0">
                <a:solidFill>
                  <a:schemeClr val="bg1"/>
                </a:solidFill>
                <a:latin typeface="Aharoni" pitchFamily="2" charset="-79"/>
                <a:cs typeface="Aharoni" pitchFamily="2" charset="-79"/>
              </a:rPr>
              <a:t>Product ------ TYBCOM Course </a:t>
            </a:r>
          </a:p>
          <a:p>
            <a:pPr marL="514350" indent="-514350">
              <a:buFont typeface="+mj-lt"/>
              <a:buAutoNum type="arabicPeriod"/>
            </a:pPr>
            <a:r>
              <a:rPr lang="en-US" sz="3200" dirty="0" smtClean="0">
                <a:solidFill>
                  <a:schemeClr val="bg1"/>
                </a:solidFill>
                <a:latin typeface="Aharoni" pitchFamily="2" charset="-79"/>
                <a:cs typeface="Aharoni" pitchFamily="2" charset="-79"/>
              </a:rPr>
              <a:t>Price -------- Fee</a:t>
            </a:r>
          </a:p>
          <a:p>
            <a:pPr marL="514350" indent="-514350">
              <a:buFont typeface="+mj-lt"/>
              <a:buAutoNum type="arabicPeriod"/>
            </a:pPr>
            <a:r>
              <a:rPr lang="en-US" sz="3200" dirty="0" smtClean="0">
                <a:solidFill>
                  <a:schemeClr val="bg1"/>
                </a:solidFill>
                <a:latin typeface="Aharoni" pitchFamily="2" charset="-79"/>
                <a:cs typeface="Aharoni" pitchFamily="2" charset="-79"/>
              </a:rPr>
              <a:t>Place ------- Tardeo </a:t>
            </a:r>
          </a:p>
          <a:p>
            <a:pPr marL="514350" indent="-514350">
              <a:buFont typeface="+mj-lt"/>
              <a:buAutoNum type="arabicPeriod"/>
            </a:pPr>
            <a:r>
              <a:rPr lang="en-US" sz="3200" dirty="0" smtClean="0">
                <a:solidFill>
                  <a:schemeClr val="bg1"/>
                </a:solidFill>
                <a:latin typeface="Aharoni" pitchFamily="2" charset="-79"/>
                <a:cs typeface="Aharoni" pitchFamily="2" charset="-79"/>
              </a:rPr>
              <a:t>Promotion…….. </a:t>
            </a:r>
            <a:r>
              <a:rPr lang="en-US" sz="2800" dirty="0" err="1" smtClean="0">
                <a:solidFill>
                  <a:schemeClr val="bg1"/>
                </a:solidFill>
                <a:latin typeface="Aharoni" pitchFamily="2" charset="-79"/>
                <a:cs typeface="Aharoni" pitchFamily="2" charset="-79"/>
              </a:rPr>
              <a:t>Advt</a:t>
            </a:r>
            <a:r>
              <a:rPr lang="en-US" sz="2800" dirty="0" smtClean="0">
                <a:solidFill>
                  <a:schemeClr val="bg1"/>
                </a:solidFill>
                <a:latin typeface="Aharoni" pitchFamily="2" charset="-79"/>
                <a:cs typeface="Aharoni" pitchFamily="2" charset="-79"/>
              </a:rPr>
              <a:t>/ Admission Form</a:t>
            </a:r>
          </a:p>
          <a:p>
            <a:pPr marL="514350" indent="-514350">
              <a:buFont typeface="+mj-lt"/>
              <a:buAutoNum type="arabicPeriod"/>
            </a:pPr>
            <a:endParaRPr lang="en-US" sz="3200" dirty="0" smtClean="0">
              <a:solidFill>
                <a:schemeClr val="bg1"/>
              </a:solidFill>
              <a:latin typeface="Aharoni" pitchFamily="2" charset="-79"/>
              <a:cs typeface="Aharoni" pitchFamily="2" charset="-79"/>
            </a:endParaRPr>
          </a:p>
          <a:p>
            <a:pPr marL="514350" indent="-514350"/>
            <a:r>
              <a:rPr lang="en-US" sz="3200" dirty="0" smtClean="0">
                <a:solidFill>
                  <a:schemeClr val="bg1"/>
                </a:solidFill>
                <a:latin typeface="Aharoni" pitchFamily="2" charset="-79"/>
                <a:cs typeface="Aharoni" pitchFamily="2" charset="-79"/>
              </a:rPr>
              <a:t>Example :- College/ Educational Institute   </a:t>
            </a:r>
            <a:r>
              <a:rPr lang="en-US" sz="3200" b="1" dirty="0" smtClean="0">
                <a:solidFill>
                  <a:schemeClr val="bg1"/>
                </a:solidFill>
                <a:latin typeface="Aharoni" pitchFamily="2" charset="-79"/>
                <a:cs typeface="Aharoni" pitchFamily="2" charset="-79"/>
              </a:rPr>
              <a:t> </a:t>
            </a:r>
            <a:endParaRPr lang="en-US" sz="32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457200" y="304800"/>
            <a:ext cx="8229600" cy="2677656"/>
          </a:xfrm>
          <a:prstGeom prst="rect">
            <a:avLst/>
          </a:prstGeom>
          <a:solidFill>
            <a:schemeClr val="accent3"/>
          </a:solidFill>
        </p:spPr>
        <p:txBody>
          <a:bodyPr wrap="square" rtlCol="0">
            <a:spAutoFit/>
          </a:bodyPr>
          <a:lstStyle/>
          <a:p>
            <a:r>
              <a:rPr lang="en-US" sz="2800" u="sng" dirty="0" smtClean="0">
                <a:solidFill>
                  <a:schemeClr val="bg1"/>
                </a:solidFill>
                <a:cs typeface="Aharoni" pitchFamily="2" charset="-79"/>
              </a:rPr>
              <a:t>2. </a:t>
            </a:r>
            <a:r>
              <a:rPr lang="en-US" sz="2800" u="sng" dirty="0" smtClean="0">
                <a:solidFill>
                  <a:srgbClr val="FFFF00"/>
                </a:solidFill>
                <a:latin typeface="Aharoni" pitchFamily="2" charset="-79"/>
                <a:cs typeface="Aharoni" pitchFamily="2" charset="-79"/>
              </a:rPr>
              <a:t>Blended in many ways</a:t>
            </a:r>
            <a:r>
              <a:rPr lang="en-US" sz="2800" u="sng" dirty="0" smtClean="0">
                <a:solidFill>
                  <a:schemeClr val="bg1"/>
                </a:solidFill>
                <a:latin typeface="Aharoni" pitchFamily="2" charset="-79"/>
                <a:cs typeface="Aharoni" pitchFamily="2" charset="-79"/>
              </a:rPr>
              <a:t>:- </a:t>
            </a:r>
          </a:p>
          <a:p>
            <a:r>
              <a:rPr lang="en-US" sz="2800" dirty="0" smtClean="0">
                <a:solidFill>
                  <a:schemeClr val="bg1"/>
                </a:solidFill>
                <a:latin typeface="Aharoni" pitchFamily="2" charset="-79"/>
                <a:cs typeface="Aharoni" pitchFamily="2" charset="-79"/>
              </a:rPr>
              <a:t>Blended means mixed or combined on several factors like nature of products, company objectives, competitions, customers natures, etc.</a:t>
            </a:r>
            <a:r>
              <a:rPr lang="en-US" sz="2800" u="sng" dirty="0" smtClean="0">
                <a:solidFill>
                  <a:schemeClr val="bg1"/>
                </a:solidFill>
                <a:latin typeface="Aharoni" pitchFamily="2" charset="-79"/>
                <a:cs typeface="Aharoni" pitchFamily="2" charset="-79"/>
              </a:rPr>
              <a:t> </a:t>
            </a:r>
          </a:p>
          <a:p>
            <a:r>
              <a:rPr lang="en-US" sz="2800" dirty="0" smtClean="0">
                <a:solidFill>
                  <a:schemeClr val="bg1"/>
                </a:solidFill>
                <a:latin typeface="Aharoni" pitchFamily="2" charset="-79"/>
                <a:cs typeface="Aharoni" pitchFamily="2" charset="-79"/>
              </a:rPr>
              <a:t>Change design and price of products,</a:t>
            </a:r>
          </a:p>
          <a:p>
            <a:r>
              <a:rPr lang="en-US" sz="2800" dirty="0" smtClean="0">
                <a:solidFill>
                  <a:schemeClr val="bg1"/>
                </a:solidFill>
                <a:latin typeface="Aharoni" pitchFamily="2" charset="-79"/>
                <a:cs typeface="Aharoni" pitchFamily="2" charset="-79"/>
              </a:rPr>
              <a:t>Change promotion Strategy</a:t>
            </a:r>
          </a:p>
        </p:txBody>
      </p:sp>
      <p:sp>
        <p:nvSpPr>
          <p:cNvPr id="5" name="TextBox 4"/>
          <p:cNvSpPr txBox="1"/>
          <p:nvPr/>
        </p:nvSpPr>
        <p:spPr>
          <a:xfrm>
            <a:off x="990600" y="3733800"/>
            <a:ext cx="7696200" cy="175432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During lockdown situation Marketing focus on Online strategy  and Online Payment </a:t>
            </a:r>
          </a:p>
          <a:p>
            <a:endParaRPr lang="en-US" dirty="0" smtClean="0"/>
          </a:p>
          <a:p>
            <a:r>
              <a:rPr lang="en-US" dirty="0" smtClean="0"/>
              <a:t>The goals from Profit to Survival now…</a:t>
            </a:r>
          </a:p>
          <a:p>
            <a:endParaRPr lang="en-US" dirty="0" smtClean="0"/>
          </a:p>
          <a:p>
            <a:r>
              <a:rPr lang="en-US" dirty="0" smtClean="0"/>
              <a:t>Colleges are doing Online lectures and examinations.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1447800" y="1295400"/>
            <a:ext cx="7010400" cy="4401205"/>
          </a:xfrm>
          <a:prstGeom prst="rect">
            <a:avLst/>
          </a:prstGeom>
          <a:noFill/>
        </p:spPr>
        <p:txBody>
          <a:bodyPr wrap="square" rtlCol="0">
            <a:spAutoFit/>
          </a:bodyPr>
          <a:lstStyle/>
          <a:p>
            <a:r>
              <a:rPr lang="en-US" sz="2800" u="sng" dirty="0" smtClean="0">
                <a:solidFill>
                  <a:srgbClr val="FFFF00"/>
                </a:solidFill>
                <a:cs typeface="Aharoni" pitchFamily="2" charset="-79"/>
              </a:rPr>
              <a:t>3. </a:t>
            </a:r>
            <a:r>
              <a:rPr lang="en-US" sz="2800" u="sng" dirty="0" smtClean="0">
                <a:solidFill>
                  <a:srgbClr val="FFFF00"/>
                </a:solidFill>
                <a:latin typeface="Aharoni" pitchFamily="2" charset="-79"/>
                <a:cs typeface="Aharoni" pitchFamily="2" charset="-79"/>
              </a:rPr>
              <a:t>Creativity:-</a:t>
            </a:r>
          </a:p>
          <a:p>
            <a:endParaRPr lang="en-US" sz="2800" u="sng" dirty="0" smtClean="0">
              <a:solidFill>
                <a:schemeClr val="bg1"/>
              </a:solidFill>
              <a:latin typeface="Aharoni" pitchFamily="2" charset="-79"/>
              <a:cs typeface="Aharoni" pitchFamily="2" charset="-79"/>
            </a:endParaRPr>
          </a:p>
          <a:p>
            <a:r>
              <a:rPr lang="en-US" sz="2800" u="sng" dirty="0" smtClean="0">
                <a:solidFill>
                  <a:schemeClr val="bg1"/>
                </a:solidFill>
                <a:latin typeface="Aharoni" pitchFamily="2" charset="-79"/>
                <a:cs typeface="Aharoni" pitchFamily="2" charset="-79"/>
              </a:rPr>
              <a:t>New ideas/ thought of Marketing </a:t>
            </a:r>
          </a:p>
          <a:p>
            <a:endParaRPr lang="en-US" sz="2800" u="sng" dirty="0" smtClean="0">
              <a:solidFill>
                <a:schemeClr val="bg1"/>
              </a:solidFill>
              <a:latin typeface="Aharoni" pitchFamily="2" charset="-79"/>
              <a:cs typeface="Aharoni" pitchFamily="2" charset="-79"/>
            </a:endParaRPr>
          </a:p>
          <a:p>
            <a:r>
              <a:rPr lang="en-US" sz="2800" u="sng" dirty="0" smtClean="0">
                <a:solidFill>
                  <a:schemeClr val="bg1"/>
                </a:solidFill>
                <a:latin typeface="Aharoni" pitchFamily="2" charset="-79"/>
                <a:cs typeface="Aharoni" pitchFamily="2" charset="-79"/>
              </a:rPr>
              <a:t>Innovative Marketing </a:t>
            </a:r>
          </a:p>
          <a:p>
            <a:r>
              <a:rPr lang="en-US" sz="2800" u="sng" dirty="0" smtClean="0">
                <a:solidFill>
                  <a:schemeClr val="bg1"/>
                </a:solidFill>
                <a:latin typeface="Aharoni" pitchFamily="2" charset="-79"/>
                <a:cs typeface="Aharoni" pitchFamily="2" charset="-79"/>
              </a:rPr>
              <a:t>Right product</a:t>
            </a:r>
          </a:p>
          <a:p>
            <a:r>
              <a:rPr lang="en-US" sz="2800" u="sng" dirty="0" smtClean="0">
                <a:solidFill>
                  <a:schemeClr val="bg1"/>
                </a:solidFill>
                <a:latin typeface="Aharoni" pitchFamily="2" charset="-79"/>
                <a:cs typeface="Aharoni" pitchFamily="2" charset="-79"/>
              </a:rPr>
              <a:t>Right Price</a:t>
            </a:r>
          </a:p>
          <a:p>
            <a:r>
              <a:rPr lang="en-US" sz="2800" u="sng" dirty="0" smtClean="0">
                <a:solidFill>
                  <a:schemeClr val="bg1"/>
                </a:solidFill>
                <a:latin typeface="Aharoni" pitchFamily="2" charset="-79"/>
                <a:cs typeface="Aharoni" pitchFamily="2" charset="-79"/>
              </a:rPr>
              <a:t>Right place </a:t>
            </a:r>
          </a:p>
          <a:p>
            <a:r>
              <a:rPr lang="en-US" sz="2800" u="sng" dirty="0" smtClean="0">
                <a:solidFill>
                  <a:schemeClr val="bg1"/>
                </a:solidFill>
                <a:latin typeface="Aharoni" pitchFamily="2" charset="-79"/>
                <a:cs typeface="Aharoni" pitchFamily="2" charset="-79"/>
              </a:rPr>
              <a:t>Right promotion</a:t>
            </a:r>
          </a:p>
          <a:p>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3" name="TextBox 2"/>
          <p:cNvSpPr txBox="1"/>
          <p:nvPr/>
        </p:nvSpPr>
        <p:spPr>
          <a:xfrm>
            <a:off x="1295400" y="457200"/>
            <a:ext cx="7010400" cy="3970318"/>
          </a:xfrm>
          <a:prstGeom prst="rect">
            <a:avLst/>
          </a:prstGeom>
          <a:noFill/>
        </p:spPr>
        <p:txBody>
          <a:bodyPr wrap="square" rtlCol="0">
            <a:spAutoFit/>
          </a:bodyPr>
          <a:lstStyle/>
          <a:p>
            <a:r>
              <a:rPr lang="en-US" sz="2800" u="sng" dirty="0" smtClean="0">
                <a:solidFill>
                  <a:srgbClr val="FFFF00"/>
                </a:solidFill>
                <a:cs typeface="Aharoni" pitchFamily="2" charset="-79"/>
              </a:rPr>
              <a:t>4. </a:t>
            </a:r>
            <a:r>
              <a:rPr lang="en-US" sz="2800" u="sng" dirty="0" smtClean="0">
                <a:solidFill>
                  <a:srgbClr val="FFFF00"/>
                </a:solidFill>
                <a:latin typeface="Aharoni" pitchFamily="2" charset="-79"/>
                <a:cs typeface="Aharoni" pitchFamily="2" charset="-79"/>
              </a:rPr>
              <a:t>Dynamic in nature:-</a:t>
            </a:r>
          </a:p>
          <a:p>
            <a:r>
              <a:rPr lang="en-US" sz="2800" u="sng" dirty="0" smtClean="0">
                <a:solidFill>
                  <a:schemeClr val="bg1"/>
                </a:solidFill>
                <a:latin typeface="Aharoni" pitchFamily="2" charset="-79"/>
                <a:cs typeface="Aharoni" pitchFamily="2" charset="-79"/>
              </a:rPr>
              <a:t>Flexible in nature</a:t>
            </a:r>
          </a:p>
          <a:p>
            <a:r>
              <a:rPr lang="en-US" sz="2800" u="sng" dirty="0" smtClean="0">
                <a:solidFill>
                  <a:schemeClr val="bg1"/>
                </a:solidFill>
                <a:latin typeface="Aharoni" pitchFamily="2" charset="-79"/>
                <a:cs typeface="Aharoni" pitchFamily="2" charset="-79"/>
              </a:rPr>
              <a:t>Mostly depended on external </a:t>
            </a:r>
            <a:r>
              <a:rPr lang="en-US" sz="2800" u="sng" dirty="0" err="1" smtClean="0">
                <a:solidFill>
                  <a:schemeClr val="bg1"/>
                </a:solidFill>
                <a:latin typeface="Aharoni" pitchFamily="2" charset="-79"/>
                <a:cs typeface="Aharoni" pitchFamily="2" charset="-79"/>
              </a:rPr>
              <a:t>factores</a:t>
            </a:r>
            <a:r>
              <a:rPr lang="en-US" sz="2800" u="sng" dirty="0" smtClean="0">
                <a:solidFill>
                  <a:schemeClr val="bg1"/>
                </a:solidFill>
                <a:latin typeface="Aharoni" pitchFamily="2" charset="-79"/>
                <a:cs typeface="Aharoni" pitchFamily="2" charset="-79"/>
              </a:rPr>
              <a:t> of business</a:t>
            </a:r>
          </a:p>
          <a:p>
            <a:pPr algn="ctr"/>
            <a:r>
              <a:rPr lang="en-US" sz="2800" u="sng" dirty="0" smtClean="0">
                <a:solidFill>
                  <a:schemeClr val="bg1"/>
                </a:solidFill>
                <a:latin typeface="Aharoni" pitchFamily="2" charset="-79"/>
                <a:cs typeface="Aharoni" pitchFamily="2" charset="-79"/>
              </a:rPr>
              <a:t>PEST </a:t>
            </a:r>
          </a:p>
          <a:p>
            <a:r>
              <a:rPr lang="en-US" sz="2800" u="sng" dirty="0" smtClean="0">
                <a:solidFill>
                  <a:schemeClr val="bg1"/>
                </a:solidFill>
                <a:latin typeface="Aharoni" pitchFamily="2" charset="-79"/>
                <a:cs typeface="Aharoni" pitchFamily="2" charset="-79"/>
              </a:rPr>
              <a:t>As per above factors Marketing is also changing. </a:t>
            </a:r>
            <a:endParaRPr lang="en-US" sz="2800" dirty="0">
              <a:solidFill>
                <a:schemeClr val="bg1"/>
              </a:solidFill>
              <a:latin typeface="Aharoni" pitchFamily="2" charset="-79"/>
              <a:cs typeface="Aharoni" pitchFamily="2" charset="-79"/>
            </a:endParaRPr>
          </a:p>
          <a:p>
            <a:endParaRPr lang="en-US" sz="2800" dirty="0" smtClean="0">
              <a:solidFill>
                <a:schemeClr val="bg1"/>
              </a:solidFill>
              <a:latin typeface="Aharoni" pitchFamily="2" charset="-79"/>
              <a:cs typeface="Aharoni" pitchFamily="2" charset="-79"/>
            </a:endParaRPr>
          </a:p>
          <a:p>
            <a:endParaRPr lang="en-US" sz="2800" dirty="0">
              <a:solidFill>
                <a:schemeClr val="bg1"/>
              </a:solidFill>
              <a:latin typeface="Aharoni" pitchFamily="2" charset="-79"/>
              <a:cs typeface="Aharoni" pitchFamily="2" charset="-79"/>
            </a:endParaRPr>
          </a:p>
        </p:txBody>
      </p:sp>
      <p:sp>
        <p:nvSpPr>
          <p:cNvPr id="4" name="TextBox 3"/>
          <p:cNvSpPr txBox="1"/>
          <p:nvPr/>
        </p:nvSpPr>
        <p:spPr>
          <a:xfrm>
            <a:off x="2438400" y="4495800"/>
            <a:ext cx="5867400" cy="1477328"/>
          </a:xfrm>
          <a:prstGeom prst="rect">
            <a:avLst/>
          </a:prstGeom>
          <a:solidFill>
            <a:srgbClr val="FFFF00"/>
          </a:solidFill>
        </p:spPr>
        <p:txBody>
          <a:bodyPr wrap="square" rtlCol="0">
            <a:spAutoFit/>
          </a:bodyPr>
          <a:lstStyle/>
          <a:p>
            <a:r>
              <a:rPr lang="en-US" dirty="0" smtClean="0"/>
              <a:t>During lockdown situation Marketing focus on Online strategy  and Online Payment </a:t>
            </a:r>
          </a:p>
          <a:p>
            <a:endParaRPr lang="en-US" dirty="0" smtClean="0"/>
          </a:p>
          <a:p>
            <a:r>
              <a:rPr lang="en-US" dirty="0" smtClean="0"/>
              <a:t>The goals from Profit to Survival now…</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457200" y="304800"/>
            <a:ext cx="8458200" cy="4832092"/>
          </a:xfrm>
          <a:prstGeom prst="rect">
            <a:avLst/>
          </a:prstGeom>
          <a:noFill/>
        </p:spPr>
        <p:txBody>
          <a:bodyPr wrap="square" rtlCol="0">
            <a:spAutoFit/>
          </a:bodyPr>
          <a:lstStyle/>
          <a:p>
            <a:r>
              <a:rPr lang="en-US" sz="2800" u="sng" dirty="0" smtClean="0">
                <a:solidFill>
                  <a:srgbClr val="FFFF00"/>
                </a:solidFill>
                <a:cs typeface="Aharoni" pitchFamily="2" charset="-79"/>
              </a:rPr>
              <a:t>5. </a:t>
            </a:r>
            <a:r>
              <a:rPr lang="en-US" sz="2800" u="sng" dirty="0" smtClean="0">
                <a:solidFill>
                  <a:srgbClr val="FFFF00"/>
                </a:solidFill>
                <a:latin typeface="Aharoni" pitchFamily="2" charset="-79"/>
                <a:cs typeface="Aharoni" pitchFamily="2" charset="-79"/>
              </a:rPr>
              <a:t>Environment variables:-</a:t>
            </a:r>
          </a:p>
          <a:p>
            <a:r>
              <a:rPr lang="en-US" sz="2800" u="sng" dirty="0" smtClean="0">
                <a:solidFill>
                  <a:schemeClr val="bg1"/>
                </a:solidFill>
                <a:latin typeface="Aharoni" pitchFamily="2" charset="-79"/>
                <a:cs typeface="Aharoni" pitchFamily="2" charset="-79"/>
              </a:rPr>
              <a:t>Internal and External </a:t>
            </a:r>
          </a:p>
          <a:p>
            <a:r>
              <a:rPr lang="en-US" sz="2800" u="sng" dirty="0" smtClean="0">
                <a:solidFill>
                  <a:srgbClr val="FF0000"/>
                </a:solidFill>
                <a:latin typeface="Aharoni" pitchFamily="2" charset="-79"/>
                <a:cs typeface="Aharoni" pitchFamily="2" charset="-79"/>
              </a:rPr>
              <a:t>Internal:</a:t>
            </a:r>
            <a:r>
              <a:rPr lang="en-US" sz="2800" u="sng" dirty="0" smtClean="0">
                <a:solidFill>
                  <a:schemeClr val="bg1"/>
                </a:solidFill>
                <a:latin typeface="Aharoni" pitchFamily="2" charset="-79"/>
                <a:cs typeface="Aharoni" pitchFamily="2" charset="-79"/>
              </a:rPr>
              <a:t>- Men , Machine , Capital etc. all related within organization and controlled factors.</a:t>
            </a:r>
          </a:p>
          <a:p>
            <a:endParaRPr lang="en-US" sz="2800" u="sng" dirty="0" smtClean="0">
              <a:solidFill>
                <a:schemeClr val="bg1"/>
              </a:solidFill>
              <a:latin typeface="Aharoni" pitchFamily="2" charset="-79"/>
              <a:cs typeface="Aharoni" pitchFamily="2" charset="-79"/>
            </a:endParaRPr>
          </a:p>
          <a:p>
            <a:r>
              <a:rPr lang="en-US" sz="2800" u="sng" dirty="0" smtClean="0">
                <a:solidFill>
                  <a:srgbClr val="FF0000"/>
                </a:solidFill>
                <a:latin typeface="Aharoni" pitchFamily="2" charset="-79"/>
                <a:cs typeface="Aharoni" pitchFamily="2" charset="-79"/>
              </a:rPr>
              <a:t>External:</a:t>
            </a:r>
            <a:r>
              <a:rPr lang="en-US" sz="2800" u="sng" dirty="0" smtClean="0">
                <a:solidFill>
                  <a:schemeClr val="bg1"/>
                </a:solidFill>
                <a:latin typeface="Aharoni" pitchFamily="2" charset="-79"/>
                <a:cs typeface="Aharoni" pitchFamily="2" charset="-79"/>
              </a:rPr>
              <a:t>- Uncontrolled factors , as per PEST the marketing has to adjust or change system.</a:t>
            </a:r>
          </a:p>
          <a:p>
            <a:endParaRPr lang="en-US" sz="2800" u="sng" dirty="0" smtClean="0">
              <a:solidFill>
                <a:schemeClr val="bg1"/>
              </a:solidFill>
              <a:latin typeface="Aharoni" pitchFamily="2" charset="-79"/>
              <a:cs typeface="Aharoni" pitchFamily="2" charset="-79"/>
            </a:endParaRPr>
          </a:p>
          <a:p>
            <a:r>
              <a:rPr lang="en-US" sz="2800" u="sng" dirty="0" smtClean="0">
                <a:solidFill>
                  <a:srgbClr val="002060"/>
                </a:solidFill>
                <a:latin typeface="Aharoni" pitchFamily="2" charset="-79"/>
                <a:cs typeface="Aharoni" pitchFamily="2" charset="-79"/>
              </a:rPr>
              <a:t>For example </a:t>
            </a:r>
            <a:r>
              <a:rPr lang="en-US" sz="2800" u="sng" dirty="0" smtClean="0">
                <a:solidFill>
                  <a:schemeClr val="bg1"/>
                </a:solidFill>
                <a:latin typeface="Aharoni" pitchFamily="2" charset="-79"/>
                <a:cs typeface="Aharoni" pitchFamily="2" charset="-79"/>
              </a:rPr>
              <a:t>:- Plastic banned in Maharashtra </a:t>
            </a:r>
            <a:endParaRPr lang="en-US" sz="2800" dirty="0">
              <a:solidFill>
                <a:schemeClr val="bg1"/>
              </a:solidFill>
              <a:latin typeface="Aharoni" pitchFamily="2" charset="-79"/>
              <a:cs typeface="Aharoni" pitchFamily="2" charset="-79"/>
            </a:endParaRPr>
          </a:p>
          <a:p>
            <a:endParaRPr lang="en-US" sz="2800" dirty="0" smtClean="0">
              <a:solidFill>
                <a:schemeClr val="bg1"/>
              </a:solidFill>
              <a:latin typeface="Aharoni" pitchFamily="2" charset="-79"/>
              <a:cs typeface="Aharoni" pitchFamily="2" charset="-79"/>
            </a:endParaRPr>
          </a:p>
          <a:p>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TotalTime>
  <Words>709</Words>
  <Application>Microsoft Office PowerPoint</Application>
  <PresentationFormat>On-screen Show (4:3)</PresentationFormat>
  <Paragraphs>131</Paragraphs>
  <Slides>20</Slides>
  <Notes>0</Notes>
  <HiddenSlides>0</HiddenSlides>
  <MMClips>4</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55</cp:revision>
  <dcterms:created xsi:type="dcterms:W3CDTF">2020-06-02T07:05:21Z</dcterms:created>
  <dcterms:modified xsi:type="dcterms:W3CDTF">2021-09-18T20:55:32Z</dcterms:modified>
</cp:coreProperties>
</file>